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6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2B12F8-0C7E-554B-AED2-0EA65A33F579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AAB6951-D9D7-EC43-91D0-7899D4AA7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411" y="1448631"/>
            <a:ext cx="5995834" cy="1470025"/>
          </a:xfrm>
        </p:spPr>
        <p:txBody>
          <a:bodyPr/>
          <a:lstStyle/>
          <a:p>
            <a:r>
              <a:rPr lang="en-US" dirty="0" smtClean="0"/>
              <a:t>Solar Disinfection of </a:t>
            </a:r>
            <a:br>
              <a:rPr lang="en-US" dirty="0" smtClean="0"/>
            </a:br>
            <a:r>
              <a:rPr lang="en-US" dirty="0" smtClean="0"/>
              <a:t>Drinking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61" y="2710694"/>
            <a:ext cx="3268772" cy="265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4732" y="3181048"/>
            <a:ext cx="491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 Drinking Water for Developing Nations and Anywhere in an Emergency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1753" cy="838124"/>
          </a:xfrm>
        </p:spPr>
        <p:txBody>
          <a:bodyPr/>
          <a:lstStyle/>
          <a:p>
            <a:r>
              <a:rPr lang="en-US" dirty="0" smtClean="0"/>
              <a:t>SODIS: </a:t>
            </a:r>
            <a:r>
              <a:rPr lang="en-US" dirty="0" err="1" smtClean="0"/>
              <a:t>SOlar</a:t>
            </a:r>
            <a:r>
              <a:rPr lang="en-US" dirty="0" smtClean="0"/>
              <a:t> </a:t>
            </a:r>
            <a:r>
              <a:rPr lang="en-US" dirty="0" err="1" smtClean="0"/>
              <a:t>DISinfection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18" y="1112762"/>
            <a:ext cx="6914435" cy="5185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106" y="6391417"/>
            <a:ext cx="205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credit: </a:t>
            </a:r>
            <a:r>
              <a:rPr lang="en-US" dirty="0" err="1" smtClean="0"/>
              <a:t>Eawag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554706" cy="72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11907" y="997096"/>
            <a:ext cx="4842774" cy="497588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Developed by Prof. </a:t>
            </a:r>
            <a:r>
              <a:rPr lang="en-US" sz="3200" dirty="0" err="1" smtClean="0"/>
              <a:t>Aftim</a:t>
            </a:r>
            <a:r>
              <a:rPr lang="en-US" sz="3200" dirty="0" smtClean="0"/>
              <a:t> </a:t>
            </a:r>
            <a:r>
              <a:rPr lang="en-US" sz="3200" dirty="0" err="1" smtClean="0"/>
              <a:t>Acra</a:t>
            </a:r>
            <a:r>
              <a:rPr lang="en-US" sz="3200" dirty="0" smtClean="0"/>
              <a:t> at American University of Beirut</a:t>
            </a:r>
          </a:p>
          <a:p>
            <a:r>
              <a:rPr lang="en-US" sz="3200" dirty="0" smtClean="0"/>
              <a:t>Further refined and promoted by Swiss Federal Institute of Aquatic Science &amp; Technology (EAWAG)</a:t>
            </a:r>
          </a:p>
          <a:p>
            <a:r>
              <a:rPr lang="en-US" sz="3200" dirty="0" smtClean="0"/>
              <a:t>See: </a:t>
            </a:r>
            <a:r>
              <a:rPr lang="en-US" sz="3200" dirty="0" err="1" smtClean="0"/>
              <a:t>www.sodis.ch</a:t>
            </a:r>
            <a:endParaRPr lang="en-US" sz="3200" dirty="0" smtClean="0"/>
          </a:p>
          <a:p>
            <a:r>
              <a:rPr lang="en-US" sz="3200" dirty="0" smtClean="0"/>
              <a:t>And numerous others since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0" y="1152704"/>
            <a:ext cx="3815836" cy="44350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1" y="5972979"/>
            <a:ext cx="2275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 credit: </a:t>
            </a:r>
            <a:r>
              <a:rPr lang="en-US" dirty="0" err="1" smtClean="0"/>
              <a:t>sodis.ch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SODIS Methodology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391969"/>
            <a:ext cx="8229600" cy="19608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clear, colorless PET, &lt;2 Liters</a:t>
            </a:r>
          </a:p>
          <a:p>
            <a:r>
              <a:rPr lang="en-US" sz="3200" dirty="0" smtClean="0"/>
              <a:t>Aerate water by shaking, for best results</a:t>
            </a:r>
          </a:p>
          <a:p>
            <a:r>
              <a:rPr lang="en-US" sz="3200" dirty="0" smtClean="0"/>
              <a:t>Turbidity &lt;30 NTU; otherwise filter first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3" y="1417638"/>
            <a:ext cx="8752553" cy="240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860" y="4136343"/>
            <a:ext cx="844224" cy="81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Disinfection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UV-A (320-400 nm) interferes with DNA/RNA replication, cell metabolism, structure</a:t>
            </a:r>
          </a:p>
          <a:p>
            <a:r>
              <a:rPr lang="en-US" sz="3200" dirty="0" smtClean="0"/>
              <a:t>Also generates free radicals and peroxides that attack biological materials</a:t>
            </a:r>
          </a:p>
          <a:p>
            <a:r>
              <a:rPr lang="en-US" sz="3200" dirty="0" smtClean="0"/>
              <a:t>IR light heats the water, speeds reactions.  At 50 C, disinfection is 3X faster</a:t>
            </a:r>
          </a:p>
          <a:p>
            <a:r>
              <a:rPr lang="en-US" sz="3200" dirty="0" smtClean="0"/>
              <a:t>Hence corrugated metal roof, or black-painted board can be useful.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002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Kills most of the most dangerous waterborne pathogens.</a:t>
            </a:r>
          </a:p>
          <a:p>
            <a:r>
              <a:rPr lang="en-US" sz="3200" dirty="0" smtClean="0"/>
              <a:t>Does not eliminate other vectors of disease (e.g., other fecal-oral pathways)</a:t>
            </a:r>
          </a:p>
          <a:p>
            <a:r>
              <a:rPr lang="en-US" sz="3200" dirty="0" smtClean="0"/>
              <a:t>Overall, using communities experience 30-80% reduction in diarrhea 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Disadvantages?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Toxic plastic </a:t>
            </a:r>
            <a:r>
              <a:rPr lang="en-US" sz="3200" dirty="0" err="1" smtClean="0"/>
              <a:t>leachate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PET contains NO </a:t>
            </a:r>
            <a:r>
              <a:rPr lang="en-US" sz="3200" dirty="0" err="1" smtClean="0"/>
              <a:t>bisphenyl</a:t>
            </a:r>
            <a:r>
              <a:rPr lang="en-US" sz="3200" dirty="0" smtClean="0"/>
              <a:t> A (BPA)</a:t>
            </a:r>
          </a:p>
          <a:p>
            <a:r>
              <a:rPr lang="en-US" sz="3200" dirty="0" err="1" smtClean="0"/>
              <a:t>Adipates</a:t>
            </a:r>
            <a:r>
              <a:rPr lang="en-US" sz="3200" dirty="0" smtClean="0"/>
              <a:t> and phthalates: Tests show after 17 </a:t>
            </a:r>
            <a:r>
              <a:rPr lang="en-US" sz="3200" dirty="0" err="1" smtClean="0"/>
              <a:t>h</a:t>
            </a:r>
            <a:r>
              <a:rPr lang="en-US" sz="3200" dirty="0" smtClean="0"/>
              <a:t> at 60 C, levels far below WHO guidelines, and about same as high-quality </a:t>
            </a:r>
            <a:r>
              <a:rPr lang="en-US" sz="3200" dirty="0" err="1" smtClean="0"/>
              <a:t>tapwater</a:t>
            </a:r>
            <a:endParaRPr lang="en-US" sz="3200" dirty="0" smtClean="0"/>
          </a:p>
          <a:p>
            <a:r>
              <a:rPr lang="en-US" sz="3200" dirty="0" smtClean="0"/>
              <a:t>Antimony (</a:t>
            </a:r>
            <a:r>
              <a:rPr lang="en-US" sz="3200" dirty="0" err="1" smtClean="0"/>
              <a:t>Sb</a:t>
            </a:r>
            <a:r>
              <a:rPr lang="en-US" sz="3200" dirty="0" smtClean="0"/>
              <a:t>) is released in tiny amounts but far below WHO guidelines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4386" y="1143000"/>
            <a:ext cx="5992413" cy="5219420"/>
          </a:xfrm>
        </p:spPr>
        <p:txBody>
          <a:bodyPr>
            <a:normAutofit/>
          </a:bodyPr>
          <a:lstStyle/>
          <a:p>
            <a:r>
              <a:rPr lang="en-US" dirty="0"/>
              <a:t>33 countries </a:t>
            </a:r>
            <a:r>
              <a:rPr lang="en-US" dirty="0" smtClean="0"/>
              <a:t>including:</a:t>
            </a:r>
          </a:p>
          <a:p>
            <a:pPr>
              <a:buNone/>
            </a:pPr>
            <a:r>
              <a:rPr lang="en-US" dirty="0" smtClean="0"/>
              <a:t>Bhutan</a:t>
            </a:r>
            <a:r>
              <a:rPr lang="en-US" dirty="0"/>
              <a:t>, Bolivia, Burkina Faso, Cambodia, Cameroon, DR Congo, Ecuador, El Salvador, Ethiopia, Ghana, Guatemala, Guinea, Honduras, India, Indonesia, Kenya, Laos, Malawi, Mozambique, Nepal, Nicaragua, Pakistan, </a:t>
            </a:r>
            <a:r>
              <a:rPr lang="en-US" dirty="0" err="1"/>
              <a:t>Perú</a:t>
            </a:r>
            <a:r>
              <a:rPr lang="en-US" dirty="0"/>
              <a:t>, Philippines, Senegal, Sierra Leone, Sri Lanka, Togo, Uganda, Uzbekistan, Vietnam, Zambia, and Zimbabwe.</a:t>
            </a:r>
          </a:p>
        </p:txBody>
      </p:sp>
      <p:pic>
        <p:nvPicPr>
          <p:cNvPr id="5" name="Picture 4" descr="fla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8" y="1600200"/>
            <a:ext cx="2081784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242</TotalTime>
  <Words>337</Words>
  <Application>Microsoft Macintosh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Solar Disinfection of  Drinking Water</vt:lpstr>
      <vt:lpstr>SODIS: SOlar DISinfection</vt:lpstr>
      <vt:lpstr>SODIS</vt:lpstr>
      <vt:lpstr>SODIS Methodology</vt:lpstr>
      <vt:lpstr>Mechanisms of Disinfection</vt:lpstr>
      <vt:lpstr>Health Advantages</vt:lpstr>
      <vt:lpstr>Health Disadvantages?</vt:lpstr>
      <vt:lpstr>Current Application</vt:lpstr>
    </vt:vector>
  </TitlesOfParts>
  <Company>Portland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Disinfection of  Drinking Water</dc:title>
  <dc:creator>William Fish</dc:creator>
  <cp:lastModifiedBy>William Fish</cp:lastModifiedBy>
  <cp:revision>3</cp:revision>
  <dcterms:created xsi:type="dcterms:W3CDTF">2011-04-05T22:08:50Z</dcterms:created>
  <dcterms:modified xsi:type="dcterms:W3CDTF">2011-04-06T01:24:27Z</dcterms:modified>
</cp:coreProperties>
</file>